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6"/>
  </p:notesMasterIdLst>
  <p:sldIdLst>
    <p:sldId id="256" r:id="rId2"/>
    <p:sldId id="257" r:id="rId3"/>
    <p:sldId id="258" r:id="rId4"/>
    <p:sldId id="259" r:id="rId5"/>
    <p:sldId id="260" r:id="rId6"/>
    <p:sldId id="261" r:id="rId7"/>
    <p:sldId id="270" r:id="rId8"/>
    <p:sldId id="262" r:id="rId9"/>
    <p:sldId id="263" r:id="rId10"/>
    <p:sldId id="266" r:id="rId11"/>
    <p:sldId id="265" r:id="rId12"/>
    <p:sldId id="267" r:id="rId13"/>
    <p:sldId id="268" r:id="rId14"/>
    <p:sldId id="27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85DE7-7B5E-46FE-860E-01C4662A551C}" type="datetimeFigureOut">
              <a:rPr lang="tr-TR" smtClean="0"/>
              <a:t>22.03.2018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066AF3-CDF0-4E40-AC59-660853D4A9F6}" type="slidenum">
              <a:rPr lang="tr-TR" smtClean="0"/>
              <a:t>‹#›</a:t>
            </a:fld>
            <a:endParaRPr lang="tr-TR"/>
          </a:p>
        </p:txBody>
      </p:sp>
    </p:spTree>
    <p:extLst>
      <p:ext uri="{BB962C8B-B14F-4D97-AF65-F5344CB8AC3E}">
        <p14:creationId xmlns:p14="http://schemas.microsoft.com/office/powerpoint/2010/main" val="18242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8309A08-9DB6-4E2B-A33F-921ADFF77055}" type="datetimeFigureOut">
              <a:rPr lang="tr-TR" smtClean="0"/>
              <a:t>22.03.2018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2CA64EB-AD2B-4BDA-945B-D32B4BD5033B}" type="slidenum">
              <a:rPr lang="tr-TR" smtClean="0"/>
              <a:t>‹#›</a:t>
            </a:fld>
            <a:endParaRPr lang="tr-TR"/>
          </a:p>
        </p:txBody>
      </p:sp>
    </p:spTree>
    <p:extLst>
      <p:ext uri="{BB962C8B-B14F-4D97-AF65-F5344CB8AC3E}">
        <p14:creationId xmlns:p14="http://schemas.microsoft.com/office/powerpoint/2010/main" val="762442037"/>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309A08-9DB6-4E2B-A33F-921ADFF77055}" type="datetimeFigureOut">
              <a:rPr lang="tr-TR" smtClean="0"/>
              <a:t>22.03.2018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1543396903"/>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309A08-9DB6-4E2B-A33F-921ADFF77055}" type="datetimeFigureOut">
              <a:rPr lang="tr-TR" smtClean="0"/>
              <a:t>22.03.2018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3914014013"/>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309A08-9DB6-4E2B-A33F-921ADFF77055}" type="datetimeFigureOut">
              <a:rPr lang="tr-TR" smtClean="0"/>
              <a:t>22.03.2018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580688084"/>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98309A08-9DB6-4E2B-A33F-921ADFF77055}" type="datetimeFigureOut">
              <a:rPr lang="tr-TR" smtClean="0"/>
              <a:t>22.03.2018</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2CA64EB-AD2B-4BDA-945B-D32B4BD5033B}" type="slidenum">
              <a:rPr lang="tr-TR" smtClean="0"/>
              <a:t>‹#›</a:t>
            </a:fld>
            <a:endParaRPr lang="tr-TR"/>
          </a:p>
        </p:txBody>
      </p:sp>
    </p:spTree>
    <p:extLst>
      <p:ext uri="{BB962C8B-B14F-4D97-AF65-F5344CB8AC3E}">
        <p14:creationId xmlns:p14="http://schemas.microsoft.com/office/powerpoint/2010/main" val="3796157909"/>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309A08-9DB6-4E2B-A33F-921ADFF77055}" type="datetimeFigureOut">
              <a:rPr lang="tr-TR" smtClean="0"/>
              <a:t>22.03.2018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224299529"/>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309A08-9DB6-4E2B-A33F-921ADFF77055}" type="datetimeFigureOut">
              <a:rPr lang="tr-TR" smtClean="0"/>
              <a:t>22.03.2018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3012339120"/>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8309A08-9DB6-4E2B-A33F-921ADFF77055}" type="datetimeFigureOut">
              <a:rPr lang="tr-TR" smtClean="0"/>
              <a:t>22.03.2018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1255358346"/>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09A08-9DB6-4E2B-A33F-921ADFF77055}" type="datetimeFigureOut">
              <a:rPr lang="tr-TR" smtClean="0"/>
              <a:t>22.03.2018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131505838"/>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309A08-9DB6-4E2B-A33F-921ADFF77055}" type="datetimeFigureOut">
              <a:rPr lang="tr-TR" smtClean="0"/>
              <a:t>22.03.2018</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405687327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309A08-9DB6-4E2B-A33F-921ADFF77055}" type="datetimeFigureOut">
              <a:rPr lang="tr-TR" smtClean="0"/>
              <a:t>22.03.2018</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2CA64EB-AD2B-4BDA-945B-D32B4BD5033B}" type="slidenum">
              <a:rPr lang="tr-TR" smtClean="0"/>
              <a:t>‹#›</a:t>
            </a:fld>
            <a:endParaRPr lang="tr-TR"/>
          </a:p>
        </p:txBody>
      </p:sp>
    </p:spTree>
    <p:extLst>
      <p:ext uri="{BB962C8B-B14F-4D97-AF65-F5344CB8AC3E}">
        <p14:creationId xmlns:p14="http://schemas.microsoft.com/office/powerpoint/2010/main" val="2410969418"/>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309A08-9DB6-4E2B-A33F-921ADFF77055}" type="datetimeFigureOut">
              <a:rPr lang="tr-TR" smtClean="0"/>
              <a:t>22.03.2018</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2CA64EB-AD2B-4BDA-945B-D32B4BD5033B}" type="slidenum">
              <a:rPr lang="tr-TR" smtClean="0"/>
              <a:t>‹#›</a:t>
            </a:fld>
            <a:endParaRPr lang="tr-TR"/>
          </a:p>
        </p:txBody>
      </p:sp>
    </p:spTree>
    <p:extLst>
      <p:ext uri="{BB962C8B-B14F-4D97-AF65-F5344CB8AC3E}">
        <p14:creationId xmlns:p14="http://schemas.microsoft.com/office/powerpoint/2010/main" val="43139998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ransition spd="slow">
    <p:randomBar dir="vert"/>
  </p:transition>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75272" y="2309861"/>
            <a:ext cx="8283837" cy="1485542"/>
          </a:xfrm>
        </p:spPr>
        <p:txBody>
          <a:bodyPr/>
          <a:lstStyle/>
          <a:p>
            <a:pPr algn="ctr"/>
            <a:r>
              <a:rPr lang="tr-TR" b="1" dirty="0" smtClean="0">
                <a:solidFill>
                  <a:schemeClr val="accent1">
                    <a:lumMod val="75000"/>
                  </a:schemeClr>
                </a:solidFill>
              </a:rPr>
              <a:t>SINIF YÖNETİMİ</a:t>
            </a:r>
            <a:endParaRPr lang="tr-TR" b="1" dirty="0">
              <a:solidFill>
                <a:schemeClr val="accent1">
                  <a:lumMod val="75000"/>
                </a:schemeClr>
              </a:solidFill>
            </a:endParaRPr>
          </a:p>
        </p:txBody>
      </p:sp>
      <p:sp>
        <p:nvSpPr>
          <p:cNvPr id="5" name="Metin kutusu 4"/>
          <p:cNvSpPr txBox="1"/>
          <p:nvPr/>
        </p:nvSpPr>
        <p:spPr>
          <a:xfrm>
            <a:off x="8138160" y="5769033"/>
            <a:ext cx="4389120" cy="646331"/>
          </a:xfrm>
          <a:prstGeom prst="rect">
            <a:avLst/>
          </a:prstGeom>
          <a:noFill/>
        </p:spPr>
        <p:txBody>
          <a:bodyPr wrap="square" rtlCol="0">
            <a:spAutoFit/>
          </a:bodyPr>
          <a:lstStyle/>
          <a:p>
            <a:pPr algn="ctr"/>
            <a:r>
              <a:rPr lang="tr-TR"/>
              <a:t>H</a:t>
            </a:r>
            <a:r>
              <a:rPr lang="tr-TR" smtClean="0"/>
              <a:t>azırlayan</a:t>
            </a:r>
            <a:r>
              <a:rPr lang="tr-TR" dirty="0" smtClean="0"/>
              <a:t>;</a:t>
            </a:r>
          </a:p>
          <a:p>
            <a:pPr algn="ctr"/>
            <a:r>
              <a:rPr lang="tr-TR" dirty="0" smtClean="0"/>
              <a:t>BEYZA TÜFEK</a:t>
            </a:r>
            <a:endParaRPr lang="tr-TR" dirty="0"/>
          </a:p>
        </p:txBody>
      </p:sp>
    </p:spTree>
    <p:extLst>
      <p:ext uri="{BB962C8B-B14F-4D97-AF65-F5344CB8AC3E}">
        <p14:creationId xmlns:p14="http://schemas.microsoft.com/office/powerpoint/2010/main" val="196716483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000" b="1" dirty="0">
                <a:solidFill>
                  <a:schemeClr val="accent1">
                    <a:lumMod val="75000"/>
                  </a:schemeClr>
                </a:solidFill>
                <a:latin typeface="+mn-lt"/>
              </a:rPr>
              <a:t>Çocukların kendilerini iyi hissetmelerini sağlamak</a:t>
            </a:r>
            <a:r>
              <a:rPr lang="tr-TR" sz="3000" dirty="0">
                <a:solidFill>
                  <a:schemeClr val="accent1">
                    <a:lumMod val="75000"/>
                  </a:schemeClr>
                </a:solidFill>
                <a:latin typeface="+mn-lt"/>
              </a:rPr>
              <a:t/>
            </a:r>
            <a:br>
              <a:rPr lang="tr-TR" sz="3000" dirty="0">
                <a:solidFill>
                  <a:schemeClr val="accent1">
                    <a:lumMod val="75000"/>
                  </a:schemeClr>
                </a:solidFill>
                <a:latin typeface="+mn-lt"/>
              </a:rPr>
            </a:br>
            <a:endParaRPr lang="tr-TR" sz="3000" dirty="0">
              <a:solidFill>
                <a:schemeClr val="accent1">
                  <a:lumMod val="75000"/>
                </a:schemeClr>
              </a:solidFill>
              <a:latin typeface="+mn-lt"/>
            </a:endParaRPr>
          </a:p>
        </p:txBody>
      </p:sp>
      <p:sp>
        <p:nvSpPr>
          <p:cNvPr id="3" name="İçerik Yer Tutucusu 2"/>
          <p:cNvSpPr>
            <a:spLocks noGrp="1"/>
          </p:cNvSpPr>
          <p:nvPr>
            <p:ph idx="1"/>
          </p:nvPr>
        </p:nvSpPr>
        <p:spPr/>
        <p:txBody>
          <a:bodyPr/>
          <a:lstStyle/>
          <a:p>
            <a:pPr marL="0" indent="0">
              <a:buNone/>
            </a:pPr>
            <a:r>
              <a:rPr lang="tr-TR" dirty="0" smtClean="0"/>
              <a:t>Çocuklar</a:t>
            </a:r>
            <a:r>
              <a:rPr lang="tr-TR" dirty="0"/>
              <a:t>, kendilerini mutlu ve rahat hissettikleri ortamlarda daha fazla istendik davranış göstermektedir. Bu nedenle sınıfta öğrencilere seçim hakkı verilmesi, onların sorumluluk alma ve özgürlüklerini arttırma duygularını geliştirecektir</a:t>
            </a:r>
            <a:r>
              <a:rPr lang="tr-TR" dirty="0" smtClean="0"/>
              <a:t>.</a:t>
            </a:r>
          </a:p>
          <a:p>
            <a:pPr marL="0" indent="0">
              <a:buNone/>
            </a:pPr>
            <a:endParaRPr lang="tr-TR" dirty="0"/>
          </a:p>
          <a:p>
            <a:pPr marL="0" indent="0">
              <a:buNone/>
            </a:pPr>
            <a:endParaRPr lang="tr-TR" dirty="0"/>
          </a:p>
          <a:p>
            <a:pPr marL="0" indent="0">
              <a:buNone/>
            </a:pPr>
            <a:r>
              <a:rPr lang="tr-TR" sz="3000" b="1" dirty="0" smtClean="0">
                <a:solidFill>
                  <a:schemeClr val="accent1">
                    <a:lumMod val="75000"/>
                  </a:schemeClr>
                </a:solidFill>
              </a:rPr>
              <a:t>TUTARLI OLMAK</a:t>
            </a:r>
            <a:endParaRPr lang="tr-TR" sz="3000" dirty="0"/>
          </a:p>
          <a:p>
            <a:pPr marL="0" indent="0">
              <a:buNone/>
            </a:pPr>
            <a:r>
              <a:rPr lang="tr-TR" dirty="0"/>
              <a:t>Öğretmen bir gün izin vermediği davranışa bir başka gün göz yummamalı; tutum ve davranışlarında tutarlı olmalıdır.</a:t>
            </a:r>
          </a:p>
          <a:p>
            <a:pPr marL="0" indent="0">
              <a:buNone/>
            </a:pPr>
            <a:endParaRPr lang="tr-TR" dirty="0"/>
          </a:p>
        </p:txBody>
      </p:sp>
    </p:spTree>
    <p:extLst>
      <p:ext uri="{BB962C8B-B14F-4D97-AF65-F5344CB8AC3E}">
        <p14:creationId xmlns:p14="http://schemas.microsoft.com/office/powerpoint/2010/main" val="373444116"/>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000" b="1" dirty="0">
                <a:solidFill>
                  <a:schemeClr val="accent1">
                    <a:lumMod val="75000"/>
                  </a:schemeClr>
                </a:solidFill>
              </a:rPr>
              <a:t>Problem davranışı anlamak</a:t>
            </a:r>
            <a:r>
              <a:rPr lang="tr-TR" sz="3000" dirty="0">
                <a:solidFill>
                  <a:schemeClr val="accent1">
                    <a:lumMod val="75000"/>
                  </a:schemeClr>
                </a:solidFill>
              </a:rPr>
              <a:t/>
            </a:r>
            <a:br>
              <a:rPr lang="tr-TR" sz="3000" dirty="0">
                <a:solidFill>
                  <a:schemeClr val="accent1">
                    <a:lumMod val="75000"/>
                  </a:schemeClr>
                </a:solidFill>
              </a:rPr>
            </a:br>
            <a:endParaRPr lang="tr-TR" sz="3000" dirty="0">
              <a:solidFill>
                <a:schemeClr val="accent1">
                  <a:lumMod val="75000"/>
                </a:schemeClr>
              </a:solidFill>
            </a:endParaRPr>
          </a:p>
        </p:txBody>
      </p:sp>
      <p:sp>
        <p:nvSpPr>
          <p:cNvPr id="3" name="İçerik Yer Tutucusu 2"/>
          <p:cNvSpPr>
            <a:spLocks noGrp="1"/>
          </p:cNvSpPr>
          <p:nvPr>
            <p:ph idx="1"/>
          </p:nvPr>
        </p:nvSpPr>
        <p:spPr/>
        <p:txBody>
          <a:bodyPr/>
          <a:lstStyle/>
          <a:p>
            <a:pPr marL="0" indent="0">
              <a:buNone/>
            </a:pPr>
            <a:r>
              <a:rPr lang="tr-TR" dirty="0" smtClean="0"/>
              <a:t>Herhangi </a:t>
            </a:r>
            <a:r>
              <a:rPr lang="tr-TR" dirty="0"/>
              <a:t>bir disiplin problemi çıkmışsa, bunun mutlaka bir nedeni vardır. Sınıf ortamında meydana gelen istenmeyen davranışların nedenleri öğretmenin, öğrencinin, sınıfın fiziksel yapısının, sınıfın içinde bulunduğu okulun, çevrenin sahip olduğu özelliklere göre değişiklik  göstermektedir. Sınıftaki istenmeyen öğrenci davranışlarının önüne geçilebilmesi bu davranışların ortaya çıkmasında etkili olan nedenlerin bilinmesine </a:t>
            </a:r>
            <a:r>
              <a:rPr lang="tr-TR" dirty="0" smtClean="0"/>
              <a:t>bağlıdır</a:t>
            </a:r>
          </a:p>
          <a:p>
            <a:pPr marL="0" indent="0">
              <a:buNone/>
            </a:pPr>
            <a:endParaRPr lang="tr-TR" dirty="0"/>
          </a:p>
        </p:txBody>
      </p:sp>
    </p:spTree>
    <p:extLst>
      <p:ext uri="{BB962C8B-B14F-4D97-AF65-F5344CB8AC3E}">
        <p14:creationId xmlns:p14="http://schemas.microsoft.com/office/powerpoint/2010/main" val="3080300016"/>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000" b="1" dirty="0">
                <a:solidFill>
                  <a:schemeClr val="accent1">
                    <a:lumMod val="75000"/>
                  </a:schemeClr>
                </a:solidFill>
                <a:latin typeface="+mn-lt"/>
              </a:rPr>
              <a:t>Sınırlar koymak</a:t>
            </a:r>
            <a:r>
              <a:rPr lang="tr-TR" sz="3000" dirty="0">
                <a:solidFill>
                  <a:schemeClr val="accent1">
                    <a:lumMod val="75000"/>
                  </a:schemeClr>
                </a:solidFill>
                <a:latin typeface="+mn-lt"/>
              </a:rPr>
              <a:t/>
            </a:r>
            <a:br>
              <a:rPr lang="tr-TR" sz="3000" dirty="0">
                <a:solidFill>
                  <a:schemeClr val="accent1">
                    <a:lumMod val="75000"/>
                  </a:schemeClr>
                </a:solidFill>
                <a:latin typeface="+mn-lt"/>
              </a:rPr>
            </a:br>
            <a:endParaRPr lang="tr-TR" sz="3000" dirty="0">
              <a:solidFill>
                <a:schemeClr val="accent1">
                  <a:lumMod val="75000"/>
                </a:schemeClr>
              </a:solidFill>
              <a:latin typeface="+mn-lt"/>
            </a:endParaRPr>
          </a:p>
        </p:txBody>
      </p:sp>
      <p:sp>
        <p:nvSpPr>
          <p:cNvPr id="3" name="İçerik Yer Tutucusu 2"/>
          <p:cNvSpPr>
            <a:spLocks noGrp="1"/>
          </p:cNvSpPr>
          <p:nvPr>
            <p:ph idx="1"/>
          </p:nvPr>
        </p:nvSpPr>
        <p:spPr/>
        <p:txBody>
          <a:bodyPr/>
          <a:lstStyle/>
          <a:p>
            <a:pPr marL="0" indent="0">
              <a:buNone/>
            </a:pPr>
            <a:r>
              <a:rPr lang="tr-TR" dirty="0" smtClean="0"/>
              <a:t>Toplumun </a:t>
            </a:r>
            <a:r>
              <a:rPr lang="tr-TR" dirty="0"/>
              <a:t>her biriminde düzeni sağlamak için kurallar kaçınılmazdır. Sınıfta da düzeni sağlamak adına konulan kuralların bir kaç kelimeyle ifade edilebilecek kadar basit ve açık olması; çocuğa yapılmasını istemediği şeyleri belirtmekle beraber yapılması istenenleri de açıklaması gerekmektedir.</a:t>
            </a:r>
          </a:p>
          <a:p>
            <a:pPr marL="0" indent="0">
              <a:buNone/>
            </a:pPr>
            <a:endParaRPr lang="tr-TR" dirty="0"/>
          </a:p>
        </p:txBody>
      </p:sp>
    </p:spTree>
    <p:extLst>
      <p:ext uri="{BB962C8B-B14F-4D97-AF65-F5344CB8AC3E}">
        <p14:creationId xmlns:p14="http://schemas.microsoft.com/office/powerpoint/2010/main" val="427331407"/>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000" b="1" dirty="0">
                <a:solidFill>
                  <a:schemeClr val="accent1">
                    <a:lumMod val="75000"/>
                  </a:schemeClr>
                </a:solidFill>
                <a:latin typeface="+mn-lt"/>
              </a:rPr>
              <a:t>Problem çözme becerisi kazandırmak</a:t>
            </a:r>
            <a:r>
              <a:rPr lang="tr-TR" sz="3000" dirty="0">
                <a:solidFill>
                  <a:schemeClr val="accent1">
                    <a:lumMod val="75000"/>
                  </a:schemeClr>
                </a:solidFill>
                <a:latin typeface="+mn-lt"/>
              </a:rPr>
              <a:t/>
            </a:r>
            <a:br>
              <a:rPr lang="tr-TR" sz="3000" dirty="0">
                <a:solidFill>
                  <a:schemeClr val="accent1">
                    <a:lumMod val="75000"/>
                  </a:schemeClr>
                </a:solidFill>
                <a:latin typeface="+mn-lt"/>
              </a:rPr>
            </a:br>
            <a:endParaRPr lang="tr-TR" sz="3000" dirty="0">
              <a:solidFill>
                <a:schemeClr val="accent1">
                  <a:lumMod val="75000"/>
                </a:schemeClr>
              </a:solidFill>
              <a:latin typeface="+mn-lt"/>
            </a:endParaRPr>
          </a:p>
        </p:txBody>
      </p:sp>
      <p:sp>
        <p:nvSpPr>
          <p:cNvPr id="3" name="İçerik Yer Tutucusu 2"/>
          <p:cNvSpPr>
            <a:spLocks noGrp="1"/>
          </p:cNvSpPr>
          <p:nvPr>
            <p:ph idx="1"/>
          </p:nvPr>
        </p:nvSpPr>
        <p:spPr/>
        <p:txBody>
          <a:bodyPr/>
          <a:lstStyle/>
          <a:p>
            <a:pPr marL="0" indent="0">
              <a:buNone/>
            </a:pPr>
            <a:r>
              <a:rPr lang="tr-TR" dirty="0" smtClean="0"/>
              <a:t>Günümüzde </a:t>
            </a:r>
            <a:r>
              <a:rPr lang="tr-TR" dirty="0"/>
              <a:t>problemsiz bireyler değil yaşadığı problemi en hızlı ve hasarsız şekilde çözebilen bireyler kabul görmektedir. Bu noktada öğrencilerine problem çözme becerisi kazandırma bir eğitimci için vazgeçilmez olmuştur. Problem çözme becerisi kazanma kolay bir süreç değildir. Bu süreçte eğer bir çocuk kabul edilemez bir çözüm önerirse ona açıkça davranışın kabul edilemezliği açıklanmalı ve nedenleri anlatılmalı; o çözüm uygulanırsa sonucun ne olacağı tartışılmalıdır. Ayrıca her durum için birden çok çözüm olduğu ve her çözümün de sonucu olduğu açıklanmalıdır. Daha sonra denemesi için olumlu çözümler önerilmelidir.</a:t>
            </a:r>
          </a:p>
          <a:p>
            <a:pPr marL="0" indent="0">
              <a:buNone/>
            </a:pPr>
            <a:endParaRPr lang="tr-TR" dirty="0"/>
          </a:p>
        </p:txBody>
      </p:sp>
    </p:spTree>
    <p:extLst>
      <p:ext uri="{BB962C8B-B14F-4D97-AF65-F5344CB8AC3E}">
        <p14:creationId xmlns:p14="http://schemas.microsoft.com/office/powerpoint/2010/main" val="3336872485"/>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26080" y="4754880"/>
            <a:ext cx="7329332" cy="1675014"/>
          </a:xfrm>
        </p:spPr>
        <p:txBody>
          <a:bodyPr/>
          <a:lstStyle/>
          <a:p>
            <a:r>
              <a:rPr lang="tr-TR" dirty="0" smtClean="0"/>
              <a:t>Beni dinlediğiniz için teşekkür ederim.</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080" y="1124001"/>
            <a:ext cx="5410288" cy="3123876"/>
          </a:xfrm>
          <a:prstGeom prst="rect">
            <a:avLst/>
          </a:prstGeom>
        </p:spPr>
      </p:pic>
    </p:spTree>
    <p:extLst>
      <p:ext uri="{BB962C8B-B14F-4D97-AF65-F5344CB8AC3E}">
        <p14:creationId xmlns:p14="http://schemas.microsoft.com/office/powerpoint/2010/main" val="184056425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solidFill>
                  <a:schemeClr val="accent2"/>
                </a:solidFill>
                <a:latin typeface="Bahnschrift" panose="020B0502040204020203" pitchFamily="34" charset="0"/>
              </a:rPr>
              <a:t>Etkili Bir Sınıf Yönetimi Nasıl Sağlanır?</a:t>
            </a:r>
            <a:endParaRPr lang="tr-TR" dirty="0">
              <a:solidFill>
                <a:schemeClr val="accent2"/>
              </a:solidFill>
              <a:latin typeface="Bahnschrift" panose="020B0502040204020203" pitchFamily="34" charset="0"/>
            </a:endParaRPr>
          </a:p>
        </p:txBody>
      </p:sp>
      <p:sp>
        <p:nvSpPr>
          <p:cNvPr id="3" name="İçerik Yer Tutucusu 2"/>
          <p:cNvSpPr>
            <a:spLocks noGrp="1"/>
          </p:cNvSpPr>
          <p:nvPr>
            <p:ph sz="half" idx="1"/>
          </p:nvPr>
        </p:nvSpPr>
        <p:spPr>
          <a:xfrm>
            <a:off x="1069848" y="2685011"/>
            <a:ext cx="4754880" cy="3977640"/>
          </a:xfrm>
        </p:spPr>
        <p:txBody>
          <a:bodyPr/>
          <a:lstStyle/>
          <a:p>
            <a:pPr marL="0" indent="0">
              <a:buNone/>
            </a:pPr>
            <a:r>
              <a:rPr lang="tr-TR" dirty="0">
                <a:latin typeface="Bahnschrift" panose="020B0502040204020203" pitchFamily="34" charset="0"/>
              </a:rPr>
              <a:t>Verimli bir eğitim ortamı oluşumundaki temel taşlardan biri, öğretmenin sınıf yönetimi becerisidir. Bu beceriye sahip olmada eğitimciler olarak neler yapabiliriz? Sınıfımızı nasıl etkin yönetir ve pozitif disiplini nasıl </a:t>
            </a:r>
            <a:r>
              <a:rPr lang="tr-TR" dirty="0" smtClean="0">
                <a:latin typeface="Bahnschrift" panose="020B0502040204020203" pitchFamily="34" charset="0"/>
              </a:rPr>
              <a:t>sağlarız</a:t>
            </a:r>
            <a:r>
              <a:rPr lang="tr-TR" dirty="0">
                <a:latin typeface="Bahnschrift" panose="020B0502040204020203" pitchFamily="34" charset="0"/>
              </a:rPr>
              <a:t>?</a:t>
            </a:r>
          </a:p>
        </p:txBody>
      </p:sp>
      <p:pic>
        <p:nvPicPr>
          <p:cNvPr id="5" name="İçerik Yer Tutucusu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470808" y="2430820"/>
            <a:ext cx="5208573" cy="3741380"/>
          </a:xfrm>
        </p:spPr>
      </p:pic>
    </p:spTree>
    <p:extLst>
      <p:ext uri="{BB962C8B-B14F-4D97-AF65-F5344CB8AC3E}">
        <p14:creationId xmlns:p14="http://schemas.microsoft.com/office/powerpoint/2010/main" val="87638169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2"/>
          </p:nvPr>
        </p:nvSpPr>
        <p:spPr>
          <a:xfrm>
            <a:off x="1884495" y="1853740"/>
            <a:ext cx="8506414" cy="2369127"/>
          </a:xfrm>
        </p:spPr>
        <p:txBody>
          <a:bodyPr>
            <a:normAutofit fontScale="92500"/>
          </a:bodyPr>
          <a:lstStyle/>
          <a:p>
            <a:pPr marL="0" indent="0">
              <a:buNone/>
            </a:pPr>
            <a:endParaRPr lang="tr-TR" dirty="0" smtClean="0"/>
          </a:p>
          <a:p>
            <a:pPr marL="0" indent="0">
              <a:buNone/>
            </a:pPr>
            <a:r>
              <a:rPr lang="tr-TR" dirty="0" smtClean="0"/>
              <a:t>Hedeflenen </a:t>
            </a:r>
            <a:r>
              <a:rPr lang="tr-TR" dirty="0"/>
              <a:t>sınıf yönetimi, öğrencilerin etkili bir davranış örüntüsü kazanmaları yanında kendi davranışlarını anlama ve yönlendirme yollarını geliştirmelerine de yardımcı olmalıdır. Sınıf yönetiminin etkin şekilde kullanıldığı bir sınıf ortamı, adeta bir orkestra gibi ahenkle yönetilecektir. Bu süreçte sınıf içerisinde konulacak kuralların belirlenmesi yanında, uygulanmasındaki sürekliliğin de sağlanabilmesi için öğretmen ve öğrenci etkileşiminin ön plana çıkması gerekmektedir.</a:t>
            </a:r>
          </a:p>
          <a:p>
            <a:pPr marL="0" indent="0">
              <a:buNone/>
            </a:pPr>
            <a:endParaRPr lang="tr-TR" dirty="0"/>
          </a:p>
        </p:txBody>
      </p:sp>
      <p:sp>
        <p:nvSpPr>
          <p:cNvPr id="18" name="Metin kutusu 17"/>
          <p:cNvSpPr txBox="1"/>
          <p:nvPr/>
        </p:nvSpPr>
        <p:spPr>
          <a:xfrm>
            <a:off x="2092314" y="1263535"/>
            <a:ext cx="2502131" cy="477054"/>
          </a:xfrm>
          <a:prstGeom prst="rect">
            <a:avLst/>
          </a:prstGeom>
          <a:noFill/>
        </p:spPr>
        <p:txBody>
          <a:bodyPr wrap="square" rtlCol="0">
            <a:spAutoFit/>
          </a:bodyPr>
          <a:lstStyle/>
          <a:p>
            <a:r>
              <a:rPr lang="tr-TR" sz="2500" dirty="0" smtClean="0">
                <a:solidFill>
                  <a:schemeClr val="accent2"/>
                </a:solidFill>
              </a:rPr>
              <a:t>Sınıf  Yönetimi</a:t>
            </a:r>
            <a:endParaRPr lang="tr-TR" sz="2500" dirty="0">
              <a:solidFill>
                <a:schemeClr val="accent2"/>
              </a:solidFill>
            </a:endParaRPr>
          </a:p>
        </p:txBody>
      </p:sp>
    </p:spTree>
    <p:extLst>
      <p:ext uri="{BB962C8B-B14F-4D97-AF65-F5344CB8AC3E}">
        <p14:creationId xmlns:p14="http://schemas.microsoft.com/office/powerpoint/2010/main" val="255148794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1072342" y="1554480"/>
            <a:ext cx="4752386" cy="4617720"/>
          </a:xfrm>
        </p:spPr>
        <p:txBody>
          <a:bodyPr>
            <a:normAutofit/>
          </a:bodyPr>
          <a:lstStyle/>
          <a:p>
            <a:pPr marL="0" indent="0">
              <a:buNone/>
            </a:pPr>
            <a:r>
              <a:rPr lang="tr-TR" dirty="0"/>
              <a:t>Öğretmen merkezli geleneksel eğitimde sınıfta disiplini ve sessizliği </a:t>
            </a:r>
            <a:r>
              <a:rPr lang="tr-TR" dirty="0" smtClean="0"/>
              <a:t>sağlama </a:t>
            </a:r>
            <a:r>
              <a:rPr lang="tr-TR" dirty="0" smtClean="0">
                <a:solidFill>
                  <a:schemeClr val="accent1">
                    <a:lumMod val="75000"/>
                  </a:schemeClr>
                </a:solidFill>
              </a:rPr>
              <a:t>sınıf yönetimi</a:t>
            </a:r>
            <a:r>
              <a:rPr lang="tr-TR" dirty="0" smtClean="0">
                <a:solidFill>
                  <a:srgbClr val="FF0000"/>
                </a:solidFill>
              </a:rPr>
              <a:t> </a:t>
            </a:r>
            <a:r>
              <a:rPr lang="tr-TR" dirty="0"/>
              <a:t>olarak algılanır. Eğer bir sınıfta öğretmen anlatıyor, öğrenciler de sessizce dinliyorsa; öğretmen sınıf yönetiminde başarılı sayılır. Bu geleneksel anlayışın asırlardır göz ardı ettiği husus dünyada hiçbir akademik bilginin; oto-kontrolden, iyi seçim yapabilme, etkili iletişim kurabilme, eleştirel düşünebilme, problem çözebilme yeteneği ve sorumluluk alabilme duygusundan yoksun kimselere yardım edemediğidir.</a:t>
            </a:r>
          </a:p>
          <a:p>
            <a:pPr marL="0" indent="0">
              <a:buNone/>
            </a:pPr>
            <a:endParaRPr lang="tr-TR" dirty="0"/>
          </a:p>
        </p:txBody>
      </p:sp>
      <p:pic>
        <p:nvPicPr>
          <p:cNvPr id="6" name="İçerik Yer Tutucusu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568712" y="2084340"/>
            <a:ext cx="5118309" cy="2827866"/>
          </a:xfrm>
        </p:spPr>
      </p:pic>
      <p:sp>
        <p:nvSpPr>
          <p:cNvPr id="7" name="Metin kutusu 6"/>
          <p:cNvSpPr txBox="1"/>
          <p:nvPr/>
        </p:nvSpPr>
        <p:spPr>
          <a:xfrm>
            <a:off x="1155469" y="548640"/>
            <a:ext cx="2859578" cy="477054"/>
          </a:xfrm>
          <a:prstGeom prst="rect">
            <a:avLst/>
          </a:prstGeom>
          <a:noFill/>
        </p:spPr>
        <p:txBody>
          <a:bodyPr wrap="square" rtlCol="0">
            <a:spAutoFit/>
          </a:bodyPr>
          <a:lstStyle/>
          <a:p>
            <a:r>
              <a:rPr lang="tr-TR" sz="2500" dirty="0" smtClean="0">
                <a:solidFill>
                  <a:schemeClr val="accent2"/>
                </a:solidFill>
              </a:rPr>
              <a:t>Sınıf Yönetimi</a:t>
            </a:r>
            <a:endParaRPr lang="tr-TR" sz="2500" dirty="0">
              <a:solidFill>
                <a:schemeClr val="accent2"/>
              </a:solidFill>
            </a:endParaRPr>
          </a:p>
        </p:txBody>
      </p:sp>
    </p:spTree>
    <p:extLst>
      <p:ext uri="{BB962C8B-B14F-4D97-AF65-F5344CB8AC3E}">
        <p14:creationId xmlns:p14="http://schemas.microsoft.com/office/powerpoint/2010/main" val="950160877"/>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15387" y="1629950"/>
            <a:ext cx="8911687" cy="1280890"/>
          </a:xfrm>
        </p:spPr>
        <p:txBody>
          <a:bodyPr>
            <a:noAutofit/>
          </a:bodyPr>
          <a:lstStyle/>
          <a:p>
            <a:r>
              <a:rPr lang="tr-TR" sz="3000" b="1" dirty="0">
                <a:solidFill>
                  <a:schemeClr val="accent2"/>
                </a:solidFill>
                <a:latin typeface="+mn-lt"/>
              </a:rPr>
              <a:t>21. Yüzyıl eğitim sisteminde sınıf yönetiminin kavramsal tanımı ve içeriği değişmiştir.</a:t>
            </a:r>
            <a:br>
              <a:rPr lang="tr-TR" sz="3000" b="1" dirty="0">
                <a:solidFill>
                  <a:schemeClr val="accent2"/>
                </a:solidFill>
                <a:latin typeface="+mn-lt"/>
              </a:rPr>
            </a:br>
            <a:endParaRPr lang="tr-TR" sz="3000" dirty="0">
              <a:solidFill>
                <a:schemeClr val="accent2"/>
              </a:solidFill>
              <a:latin typeface="+mn-lt"/>
            </a:endParaRPr>
          </a:p>
        </p:txBody>
      </p:sp>
      <p:sp>
        <p:nvSpPr>
          <p:cNvPr id="3" name="İçerik Yer Tutucusu 2"/>
          <p:cNvSpPr>
            <a:spLocks noGrp="1"/>
          </p:cNvSpPr>
          <p:nvPr>
            <p:ph idx="1"/>
          </p:nvPr>
        </p:nvSpPr>
        <p:spPr>
          <a:xfrm>
            <a:off x="2115387" y="3771206"/>
            <a:ext cx="8915400" cy="3777622"/>
          </a:xfrm>
        </p:spPr>
        <p:txBody>
          <a:bodyPr/>
          <a:lstStyle/>
          <a:p>
            <a:pPr marL="0" indent="0">
              <a:buNone/>
            </a:pPr>
            <a:r>
              <a:rPr lang="tr-TR" dirty="0"/>
              <a:t>Öğrenci merkezli yeni anlayışta sınıf yönetiminin asıl amacı, yardımlaşmaya ve iş birliğine kapalı, saldırgan, iç denetimden yoksun, özgüven duygusu gelişmemiş, başarısızlığın suçunu başkalarına yükleyen, sorumluluktan kaçan, kurallara uymayan, yalan söyleyen, sınıfta ders dinlemeyen, okulu sevmeyen, hatalı anne baba tutumlarından dolayı çeşitli uyum ve davranış bozuklukları gösteren çocuklara rehberlik yapmaktır.</a:t>
            </a:r>
          </a:p>
        </p:txBody>
      </p:sp>
    </p:spTree>
    <p:extLst>
      <p:ext uri="{BB962C8B-B14F-4D97-AF65-F5344CB8AC3E}">
        <p14:creationId xmlns:p14="http://schemas.microsoft.com/office/powerpoint/2010/main" val="303860188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6439869" y="2518756"/>
            <a:ext cx="4754880" cy="3977640"/>
          </a:xfrm>
        </p:spPr>
        <p:txBody>
          <a:bodyPr/>
          <a:lstStyle/>
          <a:p>
            <a:pPr marL="0" indent="0">
              <a:buNone/>
            </a:pPr>
            <a:r>
              <a:rPr lang="tr-TR" dirty="0"/>
              <a:t>Öğrenciyi merkeze alan bu yeni sınıf yönetimi anlayışı, geleneksel sınıf yönetimi ile yetiştirilmiş öğretmenler tarafından kolay benimsenememektedir. Pek çok eğitimci, öğrenciyi merkeze alan bir sınıf yönetiminin sınıftaki öğretmen otoritesini sarsmasından endişe duyar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585" y="1629294"/>
            <a:ext cx="4943578" cy="3707684"/>
          </a:xfrm>
          <a:prstGeom prst="rect">
            <a:avLst/>
          </a:prstGeom>
        </p:spPr>
      </p:pic>
      <p:sp>
        <p:nvSpPr>
          <p:cNvPr id="7" name="Metin kutusu 6"/>
          <p:cNvSpPr txBox="1"/>
          <p:nvPr/>
        </p:nvSpPr>
        <p:spPr>
          <a:xfrm>
            <a:off x="6556247" y="1390767"/>
            <a:ext cx="2502131" cy="477054"/>
          </a:xfrm>
          <a:prstGeom prst="rect">
            <a:avLst/>
          </a:prstGeom>
          <a:noFill/>
        </p:spPr>
        <p:txBody>
          <a:bodyPr wrap="square" rtlCol="0">
            <a:spAutoFit/>
          </a:bodyPr>
          <a:lstStyle/>
          <a:p>
            <a:r>
              <a:rPr lang="tr-TR" sz="2500" dirty="0" smtClean="0">
                <a:solidFill>
                  <a:schemeClr val="accent2"/>
                </a:solidFill>
              </a:rPr>
              <a:t>Sınıf  Yönetimi</a:t>
            </a:r>
            <a:endParaRPr lang="tr-TR" sz="2500" dirty="0">
              <a:solidFill>
                <a:schemeClr val="accent2"/>
              </a:solidFill>
            </a:endParaRPr>
          </a:p>
        </p:txBody>
      </p:sp>
    </p:spTree>
    <p:extLst>
      <p:ext uri="{BB962C8B-B14F-4D97-AF65-F5344CB8AC3E}">
        <p14:creationId xmlns:p14="http://schemas.microsoft.com/office/powerpoint/2010/main" val="23791177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000" dirty="0" smtClean="0">
                <a:solidFill>
                  <a:schemeClr val="accent2"/>
                </a:solidFill>
                <a:latin typeface="+mn-lt"/>
              </a:rPr>
              <a:t>ÖĞRETMEN VE ÖĞRENCİ İLİŞKİSİ NASIL OLMAMALI?</a:t>
            </a:r>
            <a:endParaRPr lang="tr-TR" sz="3000" dirty="0">
              <a:solidFill>
                <a:schemeClr val="accent2"/>
              </a:solidFill>
              <a:latin typeface="+mn-lt"/>
            </a:endParaRP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681562581"/>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type="title"/>
          </p:nvPr>
        </p:nvSpPr>
        <p:spPr>
          <a:xfrm>
            <a:off x="1172094" y="881149"/>
            <a:ext cx="9094123" cy="2876203"/>
          </a:xfrm>
        </p:spPr>
        <p:txBody>
          <a:bodyPr>
            <a:normAutofit fontScale="90000"/>
          </a:bodyPr>
          <a:lstStyle/>
          <a:p>
            <a:r>
              <a:rPr lang="tr-TR" b="1" dirty="0">
                <a:solidFill>
                  <a:schemeClr val="accent2"/>
                </a:solidFill>
              </a:rPr>
              <a:t>Eğitimciler, Etkili Sınıf Yönetimi İçin Nelere Dikkat Etmeli?</a:t>
            </a:r>
            <a:r>
              <a:rPr lang="tr-TR" b="1" dirty="0"/>
              <a:t/>
            </a:r>
            <a:br>
              <a:rPr lang="tr-TR" b="1" dirty="0"/>
            </a:br>
            <a:endParaRPr lang="tr-TR" dirty="0"/>
          </a:p>
        </p:txBody>
      </p:sp>
      <p:pic>
        <p:nvPicPr>
          <p:cNvPr id="6" name="Resim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6002" y="2972681"/>
            <a:ext cx="7203670" cy="3598009"/>
          </a:xfrm>
          <a:prstGeom prst="rect">
            <a:avLst/>
          </a:prstGeom>
        </p:spPr>
      </p:pic>
    </p:spTree>
    <p:extLst>
      <p:ext uri="{BB962C8B-B14F-4D97-AF65-F5344CB8AC3E}">
        <p14:creationId xmlns:p14="http://schemas.microsoft.com/office/powerpoint/2010/main" val="3401080735"/>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000" b="1" dirty="0">
                <a:solidFill>
                  <a:schemeClr val="accent1">
                    <a:lumMod val="75000"/>
                  </a:schemeClr>
                </a:solidFill>
                <a:latin typeface="+mn-lt"/>
              </a:rPr>
              <a:t>Sevgiyi ifade etme ve koşulsuz sevme</a:t>
            </a:r>
            <a:br>
              <a:rPr lang="tr-TR" sz="3000" b="1" dirty="0">
                <a:solidFill>
                  <a:schemeClr val="accent1">
                    <a:lumMod val="75000"/>
                  </a:schemeClr>
                </a:solidFill>
                <a:latin typeface="+mn-lt"/>
              </a:rPr>
            </a:br>
            <a:endParaRPr lang="tr-TR" sz="3000" dirty="0">
              <a:solidFill>
                <a:schemeClr val="accent1">
                  <a:lumMod val="75000"/>
                </a:schemeClr>
              </a:solidFill>
              <a:latin typeface="+mn-lt"/>
            </a:endParaRPr>
          </a:p>
        </p:txBody>
      </p:sp>
      <p:sp>
        <p:nvSpPr>
          <p:cNvPr id="3" name="İçerik Yer Tutucusu 2"/>
          <p:cNvSpPr>
            <a:spLocks noGrp="1"/>
          </p:cNvSpPr>
          <p:nvPr>
            <p:ph sz="half" idx="1"/>
          </p:nvPr>
        </p:nvSpPr>
        <p:spPr>
          <a:xfrm>
            <a:off x="6714189" y="1837112"/>
            <a:ext cx="4754880" cy="3977640"/>
          </a:xfrm>
        </p:spPr>
        <p:txBody>
          <a:bodyPr>
            <a:normAutofit fontScale="85000" lnSpcReduction="10000"/>
          </a:bodyPr>
          <a:lstStyle/>
          <a:p>
            <a:pPr marL="0" indent="0">
              <a:buNone/>
            </a:pPr>
            <a:r>
              <a:rPr lang="tr-TR" dirty="0" smtClean="0"/>
              <a:t>Sıcak </a:t>
            </a:r>
            <a:r>
              <a:rPr lang="tr-TR" dirty="0"/>
              <a:t>ve samimi bir ses tonuyla çocuğa yaklaşma ve onu kucaklama çocukların istenmeyen davranışları göstermesini </a:t>
            </a:r>
            <a:r>
              <a:rPr lang="tr-TR" dirty="0" smtClean="0"/>
              <a:t>önler. </a:t>
            </a:r>
          </a:p>
          <a:p>
            <a:pPr marL="0" indent="0">
              <a:buNone/>
            </a:pPr>
            <a:r>
              <a:rPr lang="tr-TR" dirty="0" smtClean="0"/>
              <a:t>Öğrenciye </a:t>
            </a:r>
            <a:r>
              <a:rPr lang="tr-TR" dirty="0"/>
              <a:t>istendik davranış kazandırmanın en etkili yollarından biri sınıfta olumlu davranışlara odaklanma ve olumlu davranışları pekiştirme amaçlı ödül yöntemini kullanmaktır. Bu ödüllendirme sistemi sözel olabileceği gibi çalışmanın ya da davranışın sınıfa sunulması, eve gönderilen küçük tebrik notları veya güdüleyici semboller kullanma (gülen yüz, yıldız… </a:t>
            </a:r>
            <a:r>
              <a:rPr lang="tr-TR" dirty="0" err="1"/>
              <a:t>vb</a:t>
            </a:r>
            <a:r>
              <a:rPr lang="tr-TR" dirty="0"/>
              <a:t>) şeklinde olabilir. Ancak eğitimci, her öğrencisini koşulsuz ve aynı ölçüde sevdiğini; ödülün kişiye değil davranışa özgü olduğunu öğrencilerine hissettirmelidir.</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61262" y="1984466"/>
            <a:ext cx="4754562" cy="3565921"/>
          </a:xfrm>
        </p:spPr>
      </p:pic>
    </p:spTree>
    <p:extLst>
      <p:ext uri="{BB962C8B-B14F-4D97-AF65-F5344CB8AC3E}">
        <p14:creationId xmlns:p14="http://schemas.microsoft.com/office/powerpoint/2010/main" val="541539128"/>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TM03090434[[fn=Tahta Yazı]]</Template>
  <TotalTime>57</TotalTime>
  <Words>619</Words>
  <Application>Microsoft Office PowerPoint</Application>
  <PresentationFormat>Geniş ekran</PresentationFormat>
  <Paragraphs>32</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Bahnschrift</vt:lpstr>
      <vt:lpstr>Calibri</vt:lpstr>
      <vt:lpstr>Rockwell</vt:lpstr>
      <vt:lpstr>Rockwell Condensed</vt:lpstr>
      <vt:lpstr>Wingdings</vt:lpstr>
      <vt:lpstr>Wood Type Yazı Tipi</vt:lpstr>
      <vt:lpstr>SINIF YÖNETİMİ</vt:lpstr>
      <vt:lpstr>Etkili Bir Sınıf Yönetimi Nasıl Sağlanır?</vt:lpstr>
      <vt:lpstr>PowerPoint Sunusu</vt:lpstr>
      <vt:lpstr>PowerPoint Sunusu</vt:lpstr>
      <vt:lpstr>21. Yüzyıl eğitim sisteminde sınıf yönetiminin kavramsal tanımı ve içeriği değişmiştir. </vt:lpstr>
      <vt:lpstr>PowerPoint Sunusu</vt:lpstr>
      <vt:lpstr>ÖĞRETMEN VE ÖĞRENCİ İLİŞKİSİ NASIL OLMAMALI?</vt:lpstr>
      <vt:lpstr>Eğitimciler, Etkili Sınıf Yönetimi İçin Nelere Dikkat Etmeli? </vt:lpstr>
      <vt:lpstr>Sevgiyi ifade etme ve koşulsuz sevme </vt:lpstr>
      <vt:lpstr>Çocukların kendilerini iyi hissetmelerini sağlamak </vt:lpstr>
      <vt:lpstr>Problem davranışı anlamak </vt:lpstr>
      <vt:lpstr>Sınırlar koymak </vt:lpstr>
      <vt:lpstr>Problem çözme becerisi kazandırmak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SINIF YÖNETİMİ</dc:title>
  <dc:creator>EGITIM_LAB_1</dc:creator>
  <cp:lastModifiedBy>EGITIM_LAB_1</cp:lastModifiedBy>
  <cp:revision>16</cp:revision>
  <dcterms:created xsi:type="dcterms:W3CDTF">2018-03-22T07:37:48Z</dcterms:created>
  <dcterms:modified xsi:type="dcterms:W3CDTF">2018-03-22T08:50:27Z</dcterms:modified>
</cp:coreProperties>
</file>